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60" r:id="rId4"/>
    <p:sldId id="424" r:id="rId5"/>
    <p:sldId id="262" r:id="rId6"/>
    <p:sldId id="425" r:id="rId7"/>
    <p:sldId id="427" r:id="rId8"/>
    <p:sldId id="428" r:id="rId9"/>
    <p:sldId id="429" r:id="rId10"/>
    <p:sldId id="430" r:id="rId11"/>
    <p:sldId id="431" r:id="rId12"/>
    <p:sldId id="432" r:id="rId13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8AAD550A-BAA3-B740-A0E9-79027A2907D0}">
          <p14:sldIdLst>
            <p14:sldId id="260"/>
          </p14:sldIdLst>
        </p14:section>
        <p14:section name="LIENS" id="{FB6712CD-527E-434A-B931-5600F813DB40}">
          <p14:sldIdLst>
            <p14:sldId id="424"/>
          </p14:sldIdLst>
        </p14:section>
        <p14:section name="VOTRE PRESENTATION" id="{09FB0F8A-F068-224A-A4E3-C40570B175EC}">
          <p14:sldIdLst>
            <p14:sldId id="262"/>
            <p14:sldId id="425"/>
            <p14:sldId id="427"/>
            <p14:sldId id="428"/>
            <p14:sldId id="429"/>
            <p14:sldId id="430"/>
            <p14:sldId id="431"/>
            <p14:sldId id="432"/>
          </p14:sldIdLst>
        </p14:section>
        <p14:section name="NE PAS TOUCHER - End Slide" id="{17930EFD-3B35-D641-BDF3-EF32C84C20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554"/>
    <a:srgbClr val="1F957C"/>
    <a:srgbClr val="9DEBC0"/>
    <a:srgbClr val="6DE1A1"/>
    <a:srgbClr val="219D81"/>
    <a:srgbClr val="6EE0C8"/>
    <a:srgbClr val="07836E"/>
    <a:srgbClr val="01A8B8"/>
    <a:srgbClr val="D32D45"/>
    <a:srgbClr val="612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1" autoAdjust="0"/>
    <p:restoredTop sz="94522" autoAdjust="0"/>
  </p:normalViewPr>
  <p:slideViewPr>
    <p:cSldViewPr snapToGrid="0" snapToObjects="1">
      <p:cViewPr varScale="1">
        <p:scale>
          <a:sx n="91" d="100"/>
          <a:sy n="91" d="100"/>
        </p:scale>
        <p:origin x="192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9141884" cy="5587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err="1"/>
              <a:t>Zzzzz</a:t>
            </a:r>
            <a:endParaRPr lang="fr-FR" dirty="0"/>
          </a:p>
          <a:p>
            <a:r>
              <a:rPr lang="fr-FR" dirty="0" err="1"/>
              <a:t>Ddddd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9732-245A-8344-A866-562317832251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B5560-E7EB-7943-81D0-B58C1C479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3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C9FC-EB70-AD48-994C-72BFCC7E8C52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42B68-4F1E-584C-8F99-968823FF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27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98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3C92A52-2551-EE42-8161-1A8368DA5061}" type="slidenum">
              <a:rPr lang="en-US" sz="1200" b="0" i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i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46306" y="2384599"/>
            <a:ext cx="6863938" cy="9521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46306" y="3677793"/>
            <a:ext cx="6863938" cy="1365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0219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911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72116"/>
            <a:ext cx="8229600" cy="44540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28E3F77-A7B3-FF4C-A4CE-8536ED66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E6D5F07-1A3C-7B4D-B651-F10990E9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DCCA46F-A683-3F4C-9D34-2972C2E9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93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22516"/>
            <a:ext cx="2057400" cy="560364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22516"/>
            <a:ext cx="6019800" cy="5603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DC74EB7-E152-5948-90E5-02639684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E2BA14E-F6B3-754E-9FBA-E4A30138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EF556D0-9420-F14B-BF6D-88AFF9A8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8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78668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81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10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6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9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61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90058"/>
            <a:ext cx="8229600" cy="403610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charset="2"/>
              <a:buChar char="§"/>
              <a:defRPr sz="2100"/>
            </a:lvl1pPr>
            <a:lvl2pPr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161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3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7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989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B573-0201-D147-B69D-F450EF9D7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8360491" y="683401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9000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128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72641"/>
            <a:ext cx="4038600" cy="405352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72641"/>
            <a:ext cx="4038600" cy="405352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C20B80A-1460-5C49-94AF-21D46119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16EAFC-4DFB-754F-8171-BEB4153F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A50B33-9B11-7441-92C2-826E3D96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55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281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07955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19316"/>
            <a:ext cx="4040188" cy="340684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07955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719316"/>
            <a:ext cx="4041775" cy="340684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098CFD8-D459-F743-B99A-A44A5EE0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7186A252-9BB7-FB44-AEEA-72FF9CC4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7D5FFA4-ADEC-994C-8019-428F382C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9941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A67BE97-9559-1A45-8471-2805140F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7B0A9E3-CD5F-3C46-A9C8-D213FE9C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258C98-2DCF-634F-B179-A1E62A65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04AD589-0EDD-D943-8521-80161C65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82331D0-4B9B-6A43-8972-AE2043BB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3E069BB-DC90-BB49-B2A2-2244060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2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2638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26384"/>
            <a:ext cx="5111750" cy="55997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918622"/>
            <a:ext cx="3008313" cy="4207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8DB173D9-3A56-444D-B018-E5679D5A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DA14818-F682-1E49-8513-D6A8D8E7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110E477-81B3-4541-A5E0-6AF1B015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1148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49258"/>
            <a:ext cx="5486400" cy="3046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6815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385F538-E343-E344-AF63-3B65B1FF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9F4F6DD-59CA-0B4C-9D5D-6E4C0FD0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428" y="6530524"/>
            <a:ext cx="2499671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r-FR"/>
              <a:t>XXX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E0B1430-ABB6-B249-B0A0-D4CF870D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99464" y="6530524"/>
            <a:ext cx="184186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EF8837F-79E4-094D-841E-3FF297C680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9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A71E31-F925-714E-818C-0B39079327E7}"/>
              </a:ext>
            </a:extLst>
          </p:cNvPr>
          <p:cNvSpPr/>
          <p:nvPr userDrawn="1"/>
        </p:nvSpPr>
        <p:spPr>
          <a:xfrm>
            <a:off x="0" y="6496594"/>
            <a:ext cx="9144000" cy="361406"/>
          </a:xfrm>
          <a:prstGeom prst="rect">
            <a:avLst/>
          </a:prstGeom>
          <a:solidFill>
            <a:srgbClr val="219D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00" b="1" i="0" dirty="0">
                <a:latin typeface="Bliss-Bold" pitchFamily="2" charset="0"/>
              </a:rPr>
              <a:t>Congrès National 2020 des Unités de Soins, d’Évaluation et de Prise en Charge Alzheimer</a:t>
            </a:r>
            <a:endParaRPr lang="fr-FR" sz="900" b="0" i="0" dirty="0">
              <a:latin typeface="Bliss-Regular" pitchFamily="2" charset="0"/>
            </a:endParaRPr>
          </a:p>
        </p:txBody>
      </p:sp>
      <p:sp>
        <p:nvSpPr>
          <p:cNvPr id="6" name="Espace réservé du titre 5">
            <a:extLst>
              <a:ext uri="{FF2B5EF4-FFF2-40B4-BE49-F238E27FC236}">
                <a16:creationId xmlns:a16="http://schemas.microsoft.com/office/drawing/2014/main" id="{E476A5BA-4D12-0548-A5E3-47C80547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53A5BAB-67D9-584D-B37B-2E72D421BF5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67000" y="0"/>
            <a:ext cx="3810000" cy="1270000"/>
          </a:xfrm>
          <a:prstGeom prst="rect">
            <a:avLst/>
          </a:prstGeom>
        </p:spPr>
      </p:pic>
      <p:sp>
        <p:nvSpPr>
          <p:cNvPr id="5" name="Espace réservé du texte 4"/>
          <p:cNvSpPr txBox="1">
            <a:spLocks/>
          </p:cNvSpPr>
          <p:nvPr userDrawn="1"/>
        </p:nvSpPr>
        <p:spPr>
          <a:xfrm>
            <a:off x="184240" y="6496073"/>
            <a:ext cx="1071563" cy="293687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BEFCCF-EA5E-4DA4-A18E-18A28FDFD0F7}" type="slidenum">
              <a:rPr lang="fr-FR" sz="1600" b="1" i="1" smtClean="0">
                <a:solidFill>
                  <a:schemeClr val="accent5">
                    <a:lumMod val="50000"/>
                  </a:schemeClr>
                </a:solidFill>
              </a:rPr>
              <a:pPr/>
              <a:t>‹N°›</a:t>
            </a:fld>
            <a:endParaRPr lang="fr-FR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7B9F-0885-1643-ACD1-15CB1C3FC7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15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`Test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B573-0201-D147-B69D-F450EF9D7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4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BDED2-8491-CB4B-B0E1-F339CAC0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77" y="1825031"/>
            <a:ext cx="8270544" cy="95219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Projet PASSCOG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700" b="1" dirty="0">
                <a:solidFill>
                  <a:schemeClr val="accent5">
                    <a:lumMod val="50000"/>
                  </a:schemeClr>
                </a:solidFill>
              </a:rPr>
              <a:t>« Parcours Ambulatoires pour </a:t>
            </a:r>
            <a:r>
              <a:rPr lang="fr-FR" sz="2700" b="1" dirty="0" err="1">
                <a:solidFill>
                  <a:schemeClr val="accent5">
                    <a:lumMod val="50000"/>
                  </a:schemeClr>
                </a:solidFill>
              </a:rPr>
              <a:t>SéniorS</a:t>
            </a:r>
            <a:r>
              <a:rPr lang="fr-FR" sz="2700" b="1" dirty="0">
                <a:solidFill>
                  <a:schemeClr val="accent5">
                    <a:lumMod val="50000"/>
                  </a:schemeClr>
                </a:solidFill>
              </a:rPr>
              <a:t> avec troubles </a:t>
            </a:r>
            <a:r>
              <a:rPr lang="fr-FR" sz="2700" b="1" dirty="0" err="1">
                <a:solidFill>
                  <a:schemeClr val="accent5">
                    <a:lumMod val="50000"/>
                  </a:schemeClr>
                </a:solidFill>
              </a:rPr>
              <a:t>COGnitifs</a:t>
            </a:r>
            <a:r>
              <a:rPr lang="fr-FR" sz="2700" b="1" dirty="0">
                <a:solidFill>
                  <a:schemeClr val="accent5">
                    <a:lumMod val="50000"/>
                  </a:schemeClr>
                </a:solidFill>
              </a:rPr>
              <a:t> 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6F68FB-5635-F549-AA57-78FB691A2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77" y="2954449"/>
            <a:ext cx="8270544" cy="1365920"/>
          </a:xfrm>
        </p:spPr>
        <p:txBody>
          <a:bodyPr/>
          <a:lstStyle/>
          <a:p>
            <a:pPr algn="ctr"/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  <a:t>Expérimentation sur 5 ans : 2021-2025, </a:t>
            </a:r>
            <a:b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  <a:t>sur Paris 14</a:t>
            </a:r>
            <a:r>
              <a:rPr lang="fr-FR" sz="2000" b="1" i="1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  <a:t> et 15</a:t>
            </a:r>
            <a:r>
              <a:rPr lang="fr-FR" sz="2000" b="1" i="1" baseline="30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  <a:t> et le Finistère Nord,</a:t>
            </a:r>
            <a:b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  <a:t>financée par le FISS </a:t>
            </a:r>
            <a:b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000" b="1" i="1" dirty="0">
                <a:solidFill>
                  <a:schemeClr val="accent5">
                    <a:lumMod val="50000"/>
                  </a:schemeClr>
                </a:solidFill>
              </a:rPr>
              <a:t>Fonds pour l’Innovation du Système de Santé (« Article 51 ») 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logor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63" y="4338636"/>
            <a:ext cx="1503773" cy="18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Recording 29 nov. 2020 à 17:05:42" descr="Audio Recording 29 nov. 2020 à 17:05:42">
            <a:hlinkClick r:id="" action="ppaction://media"/>
            <a:extLst>
              <a:ext uri="{FF2B5EF4-FFF2-40B4-BE49-F238E27FC236}">
                <a16:creationId xmlns:a16="http://schemas.microsoft.com/office/drawing/2014/main" id="{236576E0-485C-6E44-B8F1-BDBC81024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"/>
    </mc:Choice>
    <mc:Fallback xmlns="">
      <p:transition spd="slow" advTm="8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Ce qu’on espère avoir à la fin de l’expérimentation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3425377" y="3149588"/>
            <a:ext cx="2133600" cy="1828800"/>
          </a:xfrm>
          <a:prstGeom prst="star5">
            <a:avLst/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69031" y="2002102"/>
            <a:ext cx="390434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Généralisation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des parcours diagnostiques menés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par le MG en lien avec les experts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dès le stade léger</a:t>
            </a:r>
            <a:endParaRPr lang="fr-FR" sz="1400" dirty="0">
              <a:solidFill>
                <a:srgbClr val="15655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5948" y="3504860"/>
            <a:ext cx="30988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Généralisation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du Bilan neuropsychologique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en ville pour le diagnostic, chaque fois que pertinent</a:t>
            </a:r>
            <a:endParaRPr lang="fr-FR" sz="1400" dirty="0">
              <a:solidFill>
                <a:srgbClr val="156554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8568" y="5075217"/>
            <a:ext cx="2736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Flexibilité et fluidité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des parcours de diagnostic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et de prise en charge,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entre Ville et Hôpital </a:t>
            </a:r>
            <a:endParaRPr lang="fr-FR" sz="1400" dirty="0">
              <a:solidFill>
                <a:srgbClr val="156554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659" y="3504860"/>
            <a:ext cx="30988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Efficacité démontrée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de la réhabilitation cognitive et de la psychoéducation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par des neuropsychologues </a:t>
            </a:r>
            <a:endParaRPr lang="fr-FR" sz="1400" dirty="0">
              <a:solidFill>
                <a:srgbClr val="156554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17883" y="5089407"/>
            <a:ext cx="2736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Coopération Ville / Hôpital pour une ventilation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plus efficace des patients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dès le début du parcours </a:t>
            </a:r>
            <a:endParaRPr lang="fr-FR" sz="1400" dirty="0">
              <a:solidFill>
                <a:srgbClr val="156554"/>
              </a:solidFill>
            </a:endParaRPr>
          </a:p>
        </p:txBody>
      </p:sp>
      <p:pic>
        <p:nvPicPr>
          <p:cNvPr id="3" name="Audio Recording 30 nov. 2020 à 13:43:48" descr="Audio Recording 30 nov. 2020 à 13:43:48">
            <a:hlinkClick r:id="" action="ppaction://media"/>
            <a:extLst>
              <a:ext uri="{FF2B5EF4-FFF2-40B4-BE49-F238E27FC236}">
                <a16:creationId xmlns:a16="http://schemas.microsoft.com/office/drawing/2014/main" id="{88F66FE7-B0B5-1C4B-AC6B-5A31BF347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8"/>
    </mc:Choice>
    <mc:Fallback xmlns="">
      <p:transition spd="slow" advTm="74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50206" y="5283994"/>
            <a:ext cx="5657850" cy="1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de-DE" sz="675" b="0" i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3" name="ZoneTexte 14"/>
          <p:cNvSpPr txBox="1">
            <a:spLocks noChangeArrowheads="1"/>
          </p:cNvSpPr>
          <p:nvPr/>
        </p:nvSpPr>
        <p:spPr bwMode="auto">
          <a:xfrm>
            <a:off x="6500813" y="108823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CC99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fr-FR" sz="1800">
              <a:solidFill>
                <a:srgbClr val="156554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F016B9-FED6-474F-AAC3-3DFD633D2B68}"/>
              </a:ext>
            </a:extLst>
          </p:cNvPr>
          <p:cNvSpPr txBox="1"/>
          <p:nvPr/>
        </p:nvSpPr>
        <p:spPr>
          <a:xfrm>
            <a:off x="166214" y="2385209"/>
            <a:ext cx="8923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156554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Nom du conférencier : </a:t>
            </a:r>
            <a:br>
              <a:rPr lang="fr-FR" sz="2000" b="1" dirty="0">
                <a:solidFill>
                  <a:srgbClr val="156554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fr-FR" sz="2000" b="1" dirty="0">
                <a:solidFill>
                  <a:srgbClr val="156554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Dr Bénédicte Défontaines </a:t>
            </a:r>
          </a:p>
          <a:p>
            <a:pPr algn="ctr"/>
            <a:r>
              <a:rPr lang="fr-FR" sz="2000" b="1" dirty="0">
                <a:solidFill>
                  <a:srgbClr val="156554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Neurologue</a:t>
            </a:r>
            <a:br>
              <a:rPr lang="fr-FR" sz="2000" b="1" dirty="0">
                <a:solidFill>
                  <a:srgbClr val="156554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fr-FR" sz="2000" b="1" dirty="0">
                <a:solidFill>
                  <a:srgbClr val="156554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Directrice du Réseau Mémoire Aloïs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4459C45D-26E6-5446-A3DB-27026A4B5B6A}"/>
              </a:ext>
            </a:extLst>
          </p:cNvPr>
          <p:cNvSpPr txBox="1">
            <a:spLocks/>
          </p:cNvSpPr>
          <p:nvPr/>
        </p:nvSpPr>
        <p:spPr bwMode="auto">
          <a:xfrm>
            <a:off x="1028049" y="3252690"/>
            <a:ext cx="5366948" cy="31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dirty="0">
              <a:solidFill>
                <a:srgbClr val="156554"/>
              </a:solidFill>
              <a:ea typeface="ＭＳ Ｐゴシック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2000" dirty="0">
                <a:solidFill>
                  <a:srgbClr val="156554"/>
                </a:solidFill>
                <a:ea typeface="ＭＳ Ｐゴシック" charset="0"/>
              </a:rPr>
              <a:t>☑ déclare n’avoir aucun lien d’intérêts*</a:t>
            </a:r>
          </a:p>
          <a:p>
            <a:pPr marL="0" indent="0">
              <a:spcAft>
                <a:spcPts val="1200"/>
              </a:spcAft>
              <a:buNone/>
            </a:pPr>
            <a:endParaRPr lang="fr-FR" sz="800" dirty="0">
              <a:solidFill>
                <a:srgbClr val="156554"/>
              </a:solidFill>
              <a:ea typeface="ＭＳ Ｐゴシック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1000" dirty="0">
                <a:solidFill>
                  <a:srgbClr val="156554"/>
                </a:solidFill>
                <a:ea typeface="ＭＳ Ｐゴシック" charset="0"/>
              </a:rPr>
              <a:t>*supprimer la mention inutile</a:t>
            </a:r>
          </a:p>
          <a:p>
            <a:pPr marL="0" indent="0">
              <a:buNone/>
              <a:defRPr/>
            </a:pPr>
            <a:endParaRPr lang="fr-FR" sz="2000" dirty="0">
              <a:solidFill>
                <a:srgbClr val="156554"/>
              </a:solidFill>
              <a:ea typeface="ＭＳ Ｐゴシック" charset="0"/>
            </a:endParaRPr>
          </a:p>
          <a:p>
            <a:pPr marL="0" indent="0">
              <a:buNone/>
            </a:pPr>
            <a:endParaRPr lang="fr-FR" sz="2000" dirty="0">
              <a:solidFill>
                <a:srgbClr val="156554"/>
              </a:solidFill>
              <a:ea typeface="ＭＳ Ｐゴシック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15875BA-2235-AA49-99C2-A01D1DAD28C2}"/>
              </a:ext>
            </a:extLst>
          </p:cNvPr>
          <p:cNvSpPr txBox="1">
            <a:spLocks/>
          </p:cNvSpPr>
          <p:nvPr/>
        </p:nvSpPr>
        <p:spPr>
          <a:xfrm>
            <a:off x="690697" y="1554480"/>
            <a:ext cx="7576868" cy="77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1A8B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0" cap="none" dirty="0">
                <a:solidFill>
                  <a:srgbClr val="156554"/>
                </a:solidFill>
              </a:rPr>
              <a:t>Déclaration des liens d’intérêts</a:t>
            </a:r>
          </a:p>
        </p:txBody>
      </p:sp>
      <p:pic>
        <p:nvPicPr>
          <p:cNvPr id="2" name="Audio Recording 27 nov. 2020 à 15:29:16" descr="Audio Recording 27 nov. 2020 à 15:29:16">
            <a:hlinkClick r:id="" action="ppaction://media"/>
            <a:extLst>
              <a:ext uri="{FF2B5EF4-FFF2-40B4-BE49-F238E27FC236}">
                <a16:creationId xmlns:a16="http://schemas.microsoft.com/office/drawing/2014/main" id="{EDDC5AF1-DCD7-264A-BC9F-2228B84F0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27"/>
    </mc:Choice>
    <mc:Fallback xmlns="">
      <p:transition advTm="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PASSCOG, un projet innovant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8" y="2090058"/>
            <a:ext cx="8720928" cy="4297094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PASSCOG va déployer et tester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des </a:t>
            </a:r>
            <a: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  <a:t>parcours ambulatoires 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  <a:t>de diagnostic </a:t>
            </a:r>
            <a:b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pour les plus de 50 ans, 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consultant </a:t>
            </a:r>
          </a:p>
          <a:p>
            <a:pPr marL="342900" lvl="1" indent="0">
              <a:buNone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leur médecin pour une plainte cognitive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lvl="1"/>
            <a: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  <a:t>de prise en charge </a:t>
            </a:r>
            <a:b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  <a:t>		-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pour le Patient 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chez lequel il existe </a:t>
            </a:r>
          </a:p>
          <a:p>
            <a:pPr marL="342900" lvl="1" indent="0">
              <a:buNone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Une maladie neurocognitive au stade léger </a:t>
            </a:r>
          </a:p>
          <a:p>
            <a:pPr marL="342900" lvl="1" indent="0">
              <a:buNone/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		-pour son Aidant</a:t>
            </a:r>
          </a:p>
          <a:p>
            <a:pPr marL="342900" lvl="1" indent="0">
              <a:buNone/>
            </a:pPr>
            <a:r>
              <a:rPr lang="fr-FR" sz="2400" b="1" i="1" dirty="0">
                <a:solidFill>
                  <a:schemeClr val="accent5">
                    <a:lumMod val="50000"/>
                  </a:schemeClr>
                </a:solidFill>
              </a:rPr>
              <a:t>en coordination et en complémentarité avec les Centres Mémoire hospitaliers</a:t>
            </a:r>
          </a:p>
          <a:p>
            <a:pPr marL="342900" lvl="1" indent="0">
              <a:buNone/>
            </a:pPr>
            <a:endParaRPr lang="fr-F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0">
              <a:buNone/>
            </a:pP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19" r="20185"/>
          <a:stretch/>
        </p:blipFill>
        <p:spPr bwMode="auto">
          <a:xfrm>
            <a:off x="5895828" y="2251878"/>
            <a:ext cx="2990793" cy="3137989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rgbClr val="07836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Recording 29 nov. 2020 à 17:08:26" descr="Audio Recording 29 nov. 2020 à 17:08:26">
            <a:hlinkClick r:id="" action="ppaction://media"/>
            <a:extLst>
              <a:ext uri="{FF2B5EF4-FFF2-40B4-BE49-F238E27FC236}">
                <a16:creationId xmlns:a16="http://schemas.microsoft.com/office/drawing/2014/main" id="{8401D2CA-21F5-4143-A7A3-54C538EE3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4"/>
    </mc:Choice>
    <mc:Fallback xmlns="">
      <p:transition spd="slow" advTm="39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… pour répondre à deux grands enjeux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9" y="1903316"/>
            <a:ext cx="4619772" cy="403610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1,2 million de patients atteints </a:t>
            </a:r>
            <a:b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de maladies cognitives type Alzheimer, </a:t>
            </a:r>
            <a:b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en accroissement rapide du fait du vieillissement :</a:t>
            </a:r>
            <a:br>
              <a:rPr lang="fr-FR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près d’1,5 million en 2030</a:t>
            </a:r>
          </a:p>
          <a:p>
            <a:pPr lvl="1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8" y="3322613"/>
            <a:ext cx="3841845" cy="2874064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rgbClr val="07836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 txBox="1">
            <a:spLocks/>
          </p:cNvSpPr>
          <p:nvPr/>
        </p:nvSpPr>
        <p:spPr>
          <a:xfrm>
            <a:off x="4681181" y="1905588"/>
            <a:ext cx="4258103" cy="4036106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Des patients encore trop peu </a:t>
            </a:r>
            <a:b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et trop tardivement diagnostiqués 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Centres Mémoire souvent engorgés, </a:t>
            </a:r>
            <a:br>
              <a:rPr lang="fr-FR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bilans neuropsychologiques </a:t>
            </a:r>
            <a:br>
              <a:rPr lang="fr-FR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non remboursés en ville,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…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940491" y="3322612"/>
            <a:ext cx="3841845" cy="2874064"/>
            <a:chOff x="3092449" y="1978924"/>
            <a:chExt cx="2957514" cy="2874064"/>
          </a:xfrm>
        </p:grpSpPr>
        <p:sp>
          <p:nvSpPr>
            <p:cNvPr id="16" name="Rectangle 15"/>
            <p:cNvSpPr/>
            <p:nvPr/>
          </p:nvSpPr>
          <p:spPr>
            <a:xfrm>
              <a:off x="3092449" y="1978924"/>
              <a:ext cx="2880000" cy="287406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63500" dir="2700000" algn="tl" rotWithShape="0">
                <a:srgbClr val="07836E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450" y="2079625"/>
              <a:ext cx="2957513" cy="277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ZoneTexte 14"/>
          <p:cNvSpPr txBox="1"/>
          <p:nvPr/>
        </p:nvSpPr>
        <p:spPr>
          <a:xfrm>
            <a:off x="5589674" y="3336260"/>
            <a:ext cx="2808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4">
                    <a:lumMod val="50000"/>
                  </a:schemeClr>
                </a:solidFill>
              </a:rPr>
              <a:t>Besoins de diagnostic vs capacités CMH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409" y="6237621"/>
            <a:ext cx="86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Source : étude 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Kea&amp;Partners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 pour le Réseau Aloïs, présentée au Congrès USPALZ 2016 </a:t>
            </a:r>
          </a:p>
        </p:txBody>
      </p:sp>
      <p:pic>
        <p:nvPicPr>
          <p:cNvPr id="5" name="Audio Recording 27 nov. 2020 à 16:26:52" descr="Audio Recording 27 nov. 2020 à 16:26:52">
            <a:hlinkClick r:id="" action="ppaction://media"/>
            <a:extLst>
              <a:ext uri="{FF2B5EF4-FFF2-40B4-BE49-F238E27FC236}">
                <a16:creationId xmlns:a16="http://schemas.microsoft.com/office/drawing/2014/main" id="{F30CCAB9-876B-F544-ADE2-074FF8431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06"/>
    </mc:Choice>
    <mc:Fallback xmlns="">
      <p:transition spd="slow" advTm="10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8"/>
          <a:stretch/>
        </p:blipFill>
        <p:spPr bwMode="auto">
          <a:xfrm>
            <a:off x="5069146" y="2145307"/>
            <a:ext cx="4011516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Les objectifs opérationnels innovants de PASSCOG</a:t>
            </a:r>
          </a:p>
        </p:txBody>
      </p:sp>
      <p:sp>
        <p:nvSpPr>
          <p:cNvPr id="13" name="Flèche droite rayée 12"/>
          <p:cNvSpPr/>
          <p:nvPr/>
        </p:nvSpPr>
        <p:spPr>
          <a:xfrm>
            <a:off x="124992" y="1958458"/>
            <a:ext cx="5436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Faciliter l’accès rapide au diagnostic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et à la prise en charge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un stade précoce de la maladie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Flèche droite rayée 4"/>
          <p:cNvSpPr/>
          <p:nvPr/>
        </p:nvSpPr>
        <p:spPr>
          <a:xfrm>
            <a:off x="124992" y="2804622"/>
            <a:ext cx="5436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Mobiliser et outiller les Généralistes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pour repérer au plus tôt les troubles cognitifs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et coordonner les soins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124992" y="3650786"/>
            <a:ext cx="5436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Donner aux patients des médecins libéraux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l’accès au bilan neuropsychologique en ville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et à la téléexpertise de spécialistes en CMRR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124992" y="4496949"/>
            <a:ext cx="5436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Expérimenter l’accompagnement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par les neuropsychologues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des Patients au stade léger et de leurs Aidants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Flèche droite rayée 18"/>
          <p:cNvSpPr/>
          <p:nvPr/>
        </p:nvSpPr>
        <p:spPr>
          <a:xfrm>
            <a:off x="124992" y="5343112"/>
            <a:ext cx="5436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/>
              <a:t>Renforcer la coopération et</a:t>
            </a:r>
            <a:r>
              <a:rPr lang="fr-FR" dirty="0"/>
              <a:t> f</a:t>
            </a:r>
            <a:r>
              <a:rPr lang="fr-FR" b="1" dirty="0">
                <a:solidFill>
                  <a:schemeClr val="bg1"/>
                </a:solidFill>
              </a:rPr>
              <a:t>luidifier les parcours croisés de patients entre ville et hôpital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44D639-DE83-4046-948E-350E66F504A8}"/>
              </a:ext>
            </a:extLst>
          </p:cNvPr>
          <p:cNvSpPr txBox="1"/>
          <p:nvPr/>
        </p:nvSpPr>
        <p:spPr>
          <a:xfrm>
            <a:off x="-1219200" y="3118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Audio Recording 27 nov. 2020 à 15:38:33" descr="Audio Recording 27 nov. 2020 à 15:38:33">
            <a:hlinkClick r:id="" action="ppaction://media"/>
            <a:extLst>
              <a:ext uri="{FF2B5EF4-FFF2-40B4-BE49-F238E27FC236}">
                <a16:creationId xmlns:a16="http://schemas.microsoft.com/office/drawing/2014/main" id="{342D1865-A44C-AA4F-B12E-5AC654525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25"/>
    </mc:Choice>
    <mc:Fallback xmlns="">
      <p:transition spd="slow" advTm="9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Les principaux acteurs de PASSCOG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826000" y="1876556"/>
            <a:ext cx="3528000" cy="2664000"/>
          </a:xfrm>
          <a:prstGeom prst="roundRect">
            <a:avLst>
              <a:gd name="adj" fmla="val 5786"/>
            </a:avLst>
          </a:prstGeom>
          <a:solidFill>
            <a:srgbClr val="9DEBC0"/>
          </a:solidFill>
          <a:ln w="28575">
            <a:solidFill>
              <a:srgbClr val="1565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endParaRPr lang="fr-FR" sz="1400" b="1" dirty="0">
              <a:solidFill>
                <a:srgbClr val="1565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0382" y="1855256"/>
            <a:ext cx="350835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   Réseau Mémoire Aloïs,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         Porteur du projet</a:t>
            </a:r>
          </a:p>
          <a:p>
            <a:pPr lvl="0">
              <a:lnSpc>
                <a:spcPts val="1400"/>
              </a:lnSpc>
            </a:pPr>
            <a:r>
              <a:rPr lang="fr-FR" sz="1400" dirty="0">
                <a:solidFill>
                  <a:srgbClr val="156554"/>
                </a:solidFill>
              </a:rPr>
              <a:t>Association Loi 1901 créée en 2004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par Bénédicte Défontaines,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neurologue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fr-FR" sz="1400" dirty="0">
                <a:solidFill>
                  <a:srgbClr val="156554"/>
                </a:solidFill>
              </a:rPr>
              <a:t>Consultation Mémoire de Ville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et Centre d’expertise neurocognitive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composé de chercheurs et cliniciens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fr-FR" sz="1400" dirty="0">
                <a:solidFill>
                  <a:srgbClr val="156554"/>
                </a:solidFill>
              </a:rPr>
              <a:t>Près de 10 000 patients vus en évaluation diagnostique, à Paris, mais aussi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en Régions, en outremer, et à l’étranger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(téléconsultations en visioconférence)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26000" y="4911324"/>
            <a:ext cx="3528000" cy="1415115"/>
          </a:xfrm>
          <a:prstGeom prst="roundRect">
            <a:avLst>
              <a:gd name="adj" fmla="val 7023"/>
            </a:avLst>
          </a:prstGeom>
          <a:solidFill>
            <a:srgbClr val="9DEBC0"/>
          </a:solidFill>
          <a:ln w="28575">
            <a:solidFill>
              <a:srgbClr val="1565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endParaRPr lang="fr-FR" sz="1600" b="1" dirty="0">
              <a:solidFill>
                <a:srgbClr val="1565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6000" y="4953352"/>
            <a:ext cx="327978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fr-FR" b="1" dirty="0">
                <a:solidFill>
                  <a:srgbClr val="156554"/>
                </a:solidFill>
              </a:rPr>
              <a:t>L’ADNA Bretagne</a:t>
            </a:r>
          </a:p>
          <a:p>
            <a:pPr lvl="0">
              <a:lnSpc>
                <a:spcPts val="1400"/>
              </a:lnSpc>
              <a:spcBef>
                <a:spcPts val="600"/>
              </a:spcBef>
            </a:pPr>
            <a:r>
              <a:rPr lang="fr-FR" sz="1400" dirty="0">
                <a:solidFill>
                  <a:srgbClr val="156554"/>
                </a:solidFill>
              </a:rPr>
              <a:t>Association pour le Développement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de la Neuropsychologie Appliquée Bretagne </a:t>
            </a:r>
          </a:p>
          <a:p>
            <a:pPr lvl="0">
              <a:lnSpc>
                <a:spcPts val="1400"/>
              </a:lnSpc>
              <a:spcBef>
                <a:spcPts val="600"/>
              </a:spcBef>
            </a:pPr>
            <a:r>
              <a:rPr lang="fr-FR" sz="1400" dirty="0">
                <a:solidFill>
                  <a:srgbClr val="156554"/>
                </a:solidFill>
              </a:rPr>
              <a:t>Consultation Mémoire de Ville </a:t>
            </a:r>
            <a:br>
              <a:rPr lang="fr-FR" sz="1400" dirty="0">
                <a:solidFill>
                  <a:srgbClr val="156554"/>
                </a:solidFill>
              </a:rPr>
            </a:br>
            <a:r>
              <a:rPr lang="fr-FR" sz="1400" dirty="0">
                <a:solidFill>
                  <a:srgbClr val="156554"/>
                </a:solidFill>
              </a:rPr>
              <a:t>créée en 2005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3"/>
          <a:stretch/>
        </p:blipFill>
        <p:spPr bwMode="auto">
          <a:xfrm>
            <a:off x="491325" y="1902678"/>
            <a:ext cx="1733263" cy="104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123" y="2960733"/>
            <a:ext cx="240200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Les Médecins libéraux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Généralistes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et Spécialistes (Neurologues, Gériatres)</a:t>
            </a:r>
            <a:endParaRPr lang="fr-FR" sz="1400" dirty="0">
              <a:solidFill>
                <a:srgbClr val="156554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5470792"/>
            <a:ext cx="1528099" cy="70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7972" y="5081530"/>
            <a:ext cx="240200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Les neuropsychologues</a:t>
            </a:r>
            <a:endParaRPr lang="fr-FR" sz="1400" dirty="0">
              <a:solidFill>
                <a:srgbClr val="156554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04" y="1811139"/>
            <a:ext cx="2024424" cy="114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60631" y="2948923"/>
            <a:ext cx="2674696" cy="1374735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Les 3 CMRR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Paris Nord Ile-de-France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 err="1">
                <a:solidFill>
                  <a:srgbClr val="156554"/>
                </a:solidFill>
              </a:rPr>
              <a:t>Ile-de-France</a:t>
            </a:r>
            <a:r>
              <a:rPr lang="fr-FR" b="1" dirty="0">
                <a:solidFill>
                  <a:srgbClr val="156554"/>
                </a:solidFill>
              </a:rPr>
              <a:t> Sud 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et CHRU de Brest,</a:t>
            </a:r>
            <a:br>
              <a:rPr lang="fr-FR" b="1" dirty="0">
                <a:solidFill>
                  <a:srgbClr val="156554"/>
                </a:solidFill>
              </a:rPr>
            </a:br>
            <a:r>
              <a:rPr lang="fr-FR" b="1" dirty="0">
                <a:solidFill>
                  <a:srgbClr val="156554"/>
                </a:solidFill>
              </a:rPr>
              <a:t>&amp; les CMP des 2 territoires</a:t>
            </a:r>
            <a:endParaRPr lang="fr-FR" sz="1400" dirty="0">
              <a:solidFill>
                <a:srgbClr val="156554"/>
              </a:solidFill>
            </a:endParaRPr>
          </a:p>
        </p:txBody>
      </p:sp>
      <p:sp>
        <p:nvSpPr>
          <p:cNvPr id="10" name="Double flèche horizontale 9"/>
          <p:cNvSpPr/>
          <p:nvPr/>
        </p:nvSpPr>
        <p:spPr>
          <a:xfrm rot="5400000">
            <a:off x="4205930" y="4472200"/>
            <a:ext cx="591829" cy="451713"/>
          </a:xfrm>
          <a:prstGeom prst="leftRightArrow">
            <a:avLst/>
          </a:prstGeom>
          <a:solidFill>
            <a:srgbClr val="9DEBC0"/>
          </a:solidFill>
          <a:ln w="28575">
            <a:solidFill>
              <a:srgbClr val="1565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endParaRPr lang="fr-FR" sz="1400" b="1">
              <a:solidFill>
                <a:srgbClr val="156554"/>
              </a:solidFill>
            </a:endParaRPr>
          </a:p>
        </p:txBody>
      </p:sp>
      <p:cxnSp>
        <p:nvCxnSpPr>
          <p:cNvPr id="16" name="Connecteur en angle 15"/>
          <p:cNvCxnSpPr>
            <a:stCxn id="12" idx="2"/>
            <a:endCxn id="18" idx="1"/>
          </p:cNvCxnSpPr>
          <p:nvPr/>
        </p:nvCxnSpPr>
        <p:spPr>
          <a:xfrm rot="16200000" flipH="1">
            <a:off x="2620506" y="3066085"/>
            <a:ext cx="365424" cy="2904189"/>
          </a:xfrm>
          <a:prstGeom prst="bentConnector2">
            <a:avLst/>
          </a:prstGeom>
          <a:ln>
            <a:solidFill>
              <a:srgbClr val="156554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55313" y="4388494"/>
            <a:ext cx="504000" cy="624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ngle 25"/>
          <p:cNvCxnSpPr>
            <a:stCxn id="15" idx="0"/>
            <a:endCxn id="18" idx="1"/>
          </p:cNvCxnSpPr>
          <p:nvPr/>
        </p:nvCxnSpPr>
        <p:spPr>
          <a:xfrm rot="5400000" flipH="1" flipV="1">
            <a:off x="2611824" y="3438041"/>
            <a:ext cx="380638" cy="2906340"/>
          </a:xfrm>
          <a:prstGeom prst="bentConnector2">
            <a:avLst/>
          </a:prstGeom>
          <a:ln>
            <a:solidFill>
              <a:srgbClr val="156554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18" idx="3"/>
            <a:endCxn id="17" idx="2"/>
          </p:cNvCxnSpPr>
          <p:nvPr/>
        </p:nvCxnSpPr>
        <p:spPr>
          <a:xfrm flipV="1">
            <a:off x="4759313" y="4323658"/>
            <a:ext cx="3038666" cy="377234"/>
          </a:xfrm>
          <a:prstGeom prst="bentConnector2">
            <a:avLst/>
          </a:prstGeom>
          <a:ln>
            <a:solidFill>
              <a:srgbClr val="156554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85" y="5186331"/>
            <a:ext cx="646163" cy="8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 descr="logor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19" y="2211178"/>
            <a:ext cx="700529" cy="8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3" y="5457625"/>
            <a:ext cx="2038077" cy="68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462479" y="5095931"/>
            <a:ext cx="26746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Aft>
                <a:spcPts val="600"/>
              </a:spcAft>
            </a:pPr>
            <a:r>
              <a:rPr lang="fr-FR" b="1" dirty="0">
                <a:solidFill>
                  <a:srgbClr val="156554"/>
                </a:solidFill>
              </a:rPr>
              <a:t>France Alzheimer</a:t>
            </a:r>
            <a:endParaRPr lang="fr-FR" sz="1400" dirty="0">
              <a:solidFill>
                <a:srgbClr val="156554"/>
              </a:solidFill>
            </a:endParaRPr>
          </a:p>
        </p:txBody>
      </p:sp>
      <p:cxnSp>
        <p:nvCxnSpPr>
          <p:cNvPr id="47" name="Connecteur en angle 46"/>
          <p:cNvCxnSpPr>
            <a:stCxn id="18" idx="3"/>
            <a:endCxn id="46" idx="0"/>
          </p:cNvCxnSpPr>
          <p:nvPr/>
        </p:nvCxnSpPr>
        <p:spPr>
          <a:xfrm>
            <a:off x="4759313" y="4700892"/>
            <a:ext cx="3040514" cy="395039"/>
          </a:xfrm>
          <a:prstGeom prst="bentConnector2">
            <a:avLst/>
          </a:prstGeom>
          <a:ln>
            <a:solidFill>
              <a:srgbClr val="156554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udio Recording 29 nov. 2020 à 17:15:50" descr="Audio Recording 29 nov. 2020 à 17:15:50">
            <a:hlinkClick r:id="" action="ppaction://media"/>
            <a:extLst>
              <a:ext uri="{FF2B5EF4-FFF2-40B4-BE49-F238E27FC236}">
                <a16:creationId xmlns:a16="http://schemas.microsoft.com/office/drawing/2014/main" id="{9C098E62-ADC1-BE4F-9C62-C6585D8D2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82"/>
    </mc:Choice>
    <mc:Fallback xmlns="">
      <p:transition spd="slow" advTm="108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L’ambition initiale de PASSCOG : un projet global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4" y="2049114"/>
            <a:ext cx="9014354" cy="4297094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Des parcours de diagnostic pour tous les patients,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quel que soit leur trouble neurocognitif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Des parcours de prise en charge coordonnés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pour le Patient et pour l’Aidant</a:t>
            </a:r>
          </a:p>
          <a:p>
            <a:pPr lvl="1">
              <a:spcBef>
                <a:spcPts val="0"/>
              </a:spcBef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à tous les stades de la maladie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mobilisant tous les Professionnels de Santé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et paramédicaux  concernés :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Médecins libéraux et hospitaliers,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Neuropsychologues, Orthophonistes,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Kinésithérapeutes, 	Psychologues,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Ergothérapeutes et Psychomotriciens,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Infirmiers, Auxiliaires de vie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mis au point de 2016 à 2018 par un groupe de travail pluridisciplinaire</a:t>
            </a:r>
          </a:p>
          <a:p>
            <a:pPr marL="585788" lvl="1" indent="-285750">
              <a:spcBef>
                <a:spcPts val="0"/>
              </a:spcBef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réunissant sous l’égide de la CNAM  le Collège de Médecine Générale,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les représentants des Neurologues libéraux et hospitaliers, France Alzheimer et l’OFPN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73" y="2115208"/>
            <a:ext cx="1267724" cy="1475468"/>
          </a:xfrm>
          <a:prstGeom prst="rect">
            <a:avLst/>
          </a:prstGeom>
          <a:solidFill>
            <a:schemeClr val="bg1"/>
          </a:solidFill>
          <a:ln>
            <a:solidFill>
              <a:srgbClr val="156554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90" y="2056522"/>
            <a:ext cx="1326747" cy="1475468"/>
          </a:xfrm>
          <a:prstGeom prst="rect">
            <a:avLst/>
          </a:prstGeom>
          <a:solidFill>
            <a:schemeClr val="bg1"/>
          </a:solidFill>
          <a:ln>
            <a:solidFill>
              <a:srgbClr val="156554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86" y="1997836"/>
            <a:ext cx="1302367" cy="1475468"/>
          </a:xfrm>
          <a:prstGeom prst="rect">
            <a:avLst/>
          </a:prstGeom>
          <a:solidFill>
            <a:schemeClr val="bg1"/>
          </a:solidFill>
          <a:ln>
            <a:solidFill>
              <a:srgbClr val="156554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43" y="1939149"/>
            <a:ext cx="1269006" cy="1475468"/>
          </a:xfrm>
          <a:prstGeom prst="rect">
            <a:avLst/>
          </a:prstGeom>
          <a:solidFill>
            <a:schemeClr val="bg1"/>
          </a:solidFill>
          <a:ln>
            <a:solidFill>
              <a:srgbClr val="156554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76" y="3693589"/>
            <a:ext cx="1220950" cy="1447368"/>
          </a:xfrm>
          <a:prstGeom prst="rect">
            <a:avLst/>
          </a:prstGeom>
          <a:noFill/>
          <a:ln>
            <a:solidFill>
              <a:srgbClr val="156554"/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77" y="4327852"/>
            <a:ext cx="1129290" cy="1035711"/>
          </a:xfrm>
          <a:prstGeom prst="rect">
            <a:avLst/>
          </a:prstGeom>
          <a:noFill/>
          <a:ln>
            <a:solidFill>
              <a:srgbClr val="15655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16" y="3693589"/>
            <a:ext cx="1182171" cy="1424698"/>
          </a:xfrm>
          <a:prstGeom prst="rect">
            <a:avLst/>
          </a:prstGeom>
          <a:noFill/>
          <a:ln>
            <a:solidFill>
              <a:srgbClr val="15655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Recording 27 nov. 2020 à 16:12:11" descr="Audio Recording 27 nov. 2020 à 16:12:11">
            <a:hlinkClick r:id="" action="ppaction://media"/>
            <a:extLst>
              <a:ext uri="{FF2B5EF4-FFF2-40B4-BE49-F238E27FC236}">
                <a16:creationId xmlns:a16="http://schemas.microsoft.com/office/drawing/2014/main" id="{64D94E96-0A69-7646-A68D-F7AA65A30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21"/>
    </mc:Choice>
    <mc:Fallback xmlns="">
      <p:transition spd="slow" advTm="57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Le projet PASSCOG accepté par le FISS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2" y="1980874"/>
            <a:ext cx="6876000" cy="1800000"/>
          </a:xfrm>
          <a:ln>
            <a:solidFill>
              <a:srgbClr val="156554"/>
            </a:solidFill>
          </a:ln>
        </p:spPr>
        <p:txBody>
          <a:bodyPr lIns="72000" tIns="36000" rIns="36000" bIns="36000" anchor="ctr" anchorCtr="0"/>
          <a:lstStyle/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Le parcours  de diagnostic PASSCOG :</a:t>
            </a:r>
          </a:p>
          <a:p>
            <a:pPr marL="355600" lvl="1" indent="-177800">
              <a:spcBef>
                <a:spcPts val="0"/>
              </a:spcBef>
              <a:spcAft>
                <a:spcPts val="300"/>
              </a:spcAft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s’adresse uniquement aux patients avec suspicion de trouble cognitif léger</a:t>
            </a:r>
          </a:p>
          <a:p>
            <a:pPr marL="355600" lvl="1" indent="-177800">
              <a:spcBef>
                <a:spcPts val="0"/>
              </a:spcBef>
              <a:spcAft>
                <a:spcPts val="300"/>
              </a:spcAft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ne se poursuit après la consultation initiale dédiée que pour les patients au stade léger </a:t>
            </a: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Le parcours de prise en charge PASSCOG Patient / Aidant </a:t>
            </a:r>
          </a:p>
          <a:p>
            <a:pPr marL="355600" lvl="1" indent="-177800">
              <a:spcBef>
                <a:spcPts val="0"/>
              </a:spcBef>
              <a:spcAft>
                <a:spcPts val="300"/>
              </a:spcAft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n’est coordonné que pour les consultations médicales des Médecins </a:t>
            </a:r>
            <a:b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et les soins des Neuropsychologues : accompagnement neuropsychologique </a:t>
            </a:r>
            <a:b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et réhabilitation cognitive (Patient), psychoéducation (Aidant)</a:t>
            </a:r>
            <a:endParaRPr lang="fr-FR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159216" y="2231418"/>
            <a:ext cx="1908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Parcours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175136" y="3871450"/>
            <a:ext cx="1908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Territoires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 txBox="1">
            <a:spLocks/>
          </p:cNvSpPr>
          <p:nvPr/>
        </p:nvSpPr>
        <p:spPr>
          <a:xfrm>
            <a:off x="2183642" y="3865034"/>
            <a:ext cx="6876000" cy="1188000"/>
          </a:xfrm>
          <a:prstGeom prst="rect">
            <a:avLst/>
          </a:prstGeom>
          <a:ln>
            <a:solidFill>
              <a:srgbClr val="156554"/>
            </a:solidFill>
          </a:ln>
        </p:spPr>
        <p:txBody>
          <a:bodyPr lIns="72000" tIns="36000" rIns="36000" bIns="36000" anchor="ctr" anchorCtr="0"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Périmètre géographique : Paris 14e  et 15e, et Finistère Nord</a:t>
            </a:r>
          </a:p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Critères d’inclusion </a:t>
            </a:r>
          </a:p>
          <a:p>
            <a:pPr marL="355600" lvl="1" indent="-177800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Patients des MG, des MS et des CM de ces territoires, domiciliés dans ces territoires</a:t>
            </a:r>
          </a:p>
          <a:p>
            <a:pPr marL="355600" lvl="1" indent="-177800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Patients domiciliés à Paris 14e et 15e, de MS exerçant hors de ces arrondissements</a:t>
            </a:r>
          </a:p>
        </p:txBody>
      </p:sp>
      <p:sp>
        <p:nvSpPr>
          <p:cNvPr id="14" name="Flèche droite rayée 13"/>
          <p:cNvSpPr/>
          <p:nvPr/>
        </p:nvSpPr>
        <p:spPr>
          <a:xfrm>
            <a:off x="177408" y="5142986"/>
            <a:ext cx="1908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Effectifs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de patients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 txBox="1">
            <a:spLocks/>
          </p:cNvSpPr>
          <p:nvPr/>
        </p:nvSpPr>
        <p:spPr>
          <a:xfrm>
            <a:off x="2185914" y="5136570"/>
            <a:ext cx="6876000" cy="1188000"/>
          </a:xfrm>
          <a:prstGeom prst="rect">
            <a:avLst/>
          </a:prstGeom>
          <a:ln>
            <a:solidFill>
              <a:srgbClr val="156554"/>
            </a:solidFill>
          </a:ln>
        </p:spPr>
        <p:txBody>
          <a:bodyPr lIns="72000" tIns="36000" rIns="36000" bIns="36000" anchor="ctr" anchorCtr="0"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1650  patients inclus (entrés dans le parcours de diagnostic)</a:t>
            </a:r>
          </a:p>
          <a:p>
            <a:pPr marL="355600" lvl="1" indent="-177800">
              <a:spcBef>
                <a:spcPts val="0"/>
              </a:spcBef>
              <a:spcAft>
                <a:spcPts val="300"/>
              </a:spcAft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dont 900 poursuivront le parcours diagnostique PASSCOG après la consultation initiale</a:t>
            </a: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700 patients pris en charge (et 250 aidants)</a:t>
            </a: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Part Bretagne 40 %, Paris 60%</a:t>
            </a:r>
            <a:endParaRPr lang="fr-F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Audio Recording 27 nov. 2020 à 15:44:41" descr="Audio Recording 27 nov. 2020 à 15:44:41">
            <a:hlinkClick r:id="" action="ppaction://media"/>
            <a:extLst>
              <a:ext uri="{FF2B5EF4-FFF2-40B4-BE49-F238E27FC236}">
                <a16:creationId xmlns:a16="http://schemas.microsoft.com/office/drawing/2014/main" id="{89D6352C-E9F2-3743-937D-8E090E8BF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44"/>
    </mc:Choice>
    <mc:Fallback xmlns="">
      <p:transition spd="slow" advTm="109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16B62-2B07-B047-9585-DC265449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890"/>
            <a:ext cx="8229600" cy="559558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solidFill>
                  <a:schemeClr val="accent5">
                    <a:lumMod val="50000"/>
                  </a:schemeClr>
                </a:solidFill>
              </a:rPr>
              <a:t>Un projet sur 5 ans, en 3 grandes phases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33FDE-A0C5-894B-BFB3-60CD2D18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769" y="2103706"/>
            <a:ext cx="6607655" cy="1368000"/>
          </a:xfrm>
          <a:ln w="19050">
            <a:solidFill>
              <a:srgbClr val="156554"/>
            </a:solidFill>
          </a:ln>
        </p:spPr>
        <p:txBody>
          <a:bodyPr lIns="72000" tIns="36000" rIns="36000" bIns="36000" anchor="ctr" anchorCtr="0"/>
          <a:lstStyle/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Démarrage Janvier 2021</a:t>
            </a:r>
          </a:p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Phase préparatoire 6 mois : 1</a:t>
            </a:r>
            <a:r>
              <a:rPr lang="fr-FR" sz="1800" b="1" baseline="30000" dirty="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 semestre 2021</a:t>
            </a:r>
          </a:p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Inclusion des patients : de juillet 2021 à décembre 2023</a:t>
            </a:r>
          </a:p>
          <a:p>
            <a:r>
              <a:rPr lang="fr-FR" sz="1800" b="1" dirty="0">
                <a:solidFill>
                  <a:schemeClr val="accent5">
                    <a:lumMod val="50000"/>
                  </a:schemeClr>
                </a:solidFill>
              </a:rPr>
              <a:t>Prise en charge Patients/Aidants jusqu’en décembre 2025</a:t>
            </a:r>
            <a:endParaRPr lang="fr-FR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175994" y="2126643"/>
            <a:ext cx="1908000" cy="1080000"/>
          </a:xfrm>
          <a:prstGeom prst="stripedRightArrow">
            <a:avLst>
              <a:gd name="adj1" fmla="val 74528"/>
              <a:gd name="adj2" fmla="val 50000"/>
            </a:avLst>
          </a:prstGeom>
          <a:solidFill>
            <a:srgbClr val="1565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>
              <a:lnSpc>
                <a:spcPts val="1800"/>
              </a:lnSpc>
            </a:pPr>
            <a:r>
              <a:rPr lang="fr-FR" b="1" dirty="0">
                <a:solidFill>
                  <a:schemeClr val="bg1"/>
                </a:solidFill>
              </a:rPr>
              <a:t>Calendrier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387" y="3590925"/>
            <a:ext cx="8793038" cy="2867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6" name="Pentagone 15"/>
          <p:cNvSpPr/>
          <p:nvPr/>
        </p:nvSpPr>
        <p:spPr>
          <a:xfrm>
            <a:off x="1407194" y="4988542"/>
            <a:ext cx="7255794" cy="592506"/>
          </a:xfrm>
          <a:prstGeom prst="homePlate">
            <a:avLst>
              <a:gd name="adj" fmla="val 24419"/>
            </a:avLst>
          </a:prstGeom>
          <a:solidFill>
            <a:srgbClr val="1565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Parcours de prise en charge</a:t>
            </a:r>
            <a:endParaRPr lang="fr-FR" sz="1400" dirty="0"/>
          </a:p>
        </p:txBody>
      </p:sp>
      <p:sp>
        <p:nvSpPr>
          <p:cNvPr id="17" name="Flèche droite 16"/>
          <p:cNvSpPr/>
          <p:nvPr/>
        </p:nvSpPr>
        <p:spPr>
          <a:xfrm>
            <a:off x="1455045" y="5263176"/>
            <a:ext cx="6179723" cy="282981"/>
          </a:xfrm>
          <a:prstGeom prst="rightArrow">
            <a:avLst>
              <a:gd name="adj1" fmla="val 85898"/>
              <a:gd name="adj2" fmla="val 50000"/>
            </a:avLst>
          </a:prstGeom>
          <a:solidFill>
            <a:srgbClr val="1F957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1404168" y="4347324"/>
            <a:ext cx="4013597" cy="592506"/>
          </a:xfrm>
          <a:prstGeom prst="homePlate">
            <a:avLst>
              <a:gd name="adj" fmla="val 24419"/>
            </a:avLst>
          </a:prstGeom>
          <a:solidFill>
            <a:srgbClr val="1565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prstClr val="white"/>
                </a:solidFill>
              </a:rPr>
              <a:t>Parcours de diagnostic</a:t>
            </a:r>
            <a:endParaRPr lang="fr-FR" sz="1400" dirty="0"/>
          </a:p>
        </p:txBody>
      </p:sp>
      <p:sp>
        <p:nvSpPr>
          <p:cNvPr id="19" name="Flèche droite 18"/>
          <p:cNvSpPr/>
          <p:nvPr/>
        </p:nvSpPr>
        <p:spPr>
          <a:xfrm>
            <a:off x="4493290" y="4624790"/>
            <a:ext cx="810659" cy="282981"/>
          </a:xfrm>
          <a:prstGeom prst="rightArrow">
            <a:avLst>
              <a:gd name="adj1" fmla="val 85898"/>
              <a:gd name="adj2" fmla="val 50000"/>
            </a:avLst>
          </a:prstGeom>
          <a:solidFill>
            <a:srgbClr val="1F957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1455046" y="4624790"/>
            <a:ext cx="3012999" cy="282981"/>
          </a:xfrm>
          <a:prstGeom prst="rightArrow">
            <a:avLst>
              <a:gd name="adj1" fmla="val 85898"/>
              <a:gd name="adj2" fmla="val 50000"/>
            </a:avLst>
          </a:prstGeom>
          <a:solidFill>
            <a:srgbClr val="1F957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487164" y="4347323"/>
            <a:ext cx="884503" cy="1233724"/>
          </a:xfrm>
          <a:prstGeom prst="homePlate">
            <a:avLst>
              <a:gd name="adj" fmla="val 22297"/>
            </a:avLst>
          </a:prstGeom>
          <a:solidFill>
            <a:srgbClr val="1565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endParaRPr lang="fr-FR" sz="1200"/>
          </a:p>
        </p:txBody>
      </p:sp>
      <p:sp>
        <p:nvSpPr>
          <p:cNvPr id="22" name="Rectangle 21"/>
          <p:cNvSpPr/>
          <p:nvPr/>
        </p:nvSpPr>
        <p:spPr>
          <a:xfrm>
            <a:off x="450841" y="4713947"/>
            <a:ext cx="92365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b="1" dirty="0">
                <a:solidFill>
                  <a:schemeClr val="bg1"/>
                </a:solidFill>
              </a:rPr>
              <a:t>Phase </a:t>
            </a:r>
            <a:br>
              <a:rPr lang="fr-FR" sz="1050" b="1" dirty="0">
                <a:solidFill>
                  <a:schemeClr val="bg1"/>
                </a:solidFill>
              </a:rPr>
            </a:br>
            <a:r>
              <a:rPr lang="fr-FR" sz="1050" b="1" dirty="0">
                <a:solidFill>
                  <a:schemeClr val="bg1"/>
                </a:solidFill>
              </a:rPr>
              <a:t>préparatoire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3266" y="4667961"/>
            <a:ext cx="923710" cy="2419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algn="ctr"/>
            <a:r>
              <a:rPr lang="fr-FR" sz="1050" b="1" dirty="0">
                <a:solidFill>
                  <a:prstClr val="white"/>
                </a:solidFill>
              </a:rPr>
              <a:t>Evaluation</a:t>
            </a:r>
            <a:endParaRPr lang="fr-FR" sz="1100" b="1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1042" y="5306348"/>
            <a:ext cx="1888740" cy="2419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algn="ctr"/>
            <a:r>
              <a:rPr lang="fr-FR" sz="1050" b="1" dirty="0">
                <a:solidFill>
                  <a:prstClr val="white"/>
                </a:solidFill>
              </a:rPr>
              <a:t>Expérimentation </a:t>
            </a:r>
            <a:endParaRPr lang="fr-FR" sz="1100" b="1" dirty="0">
              <a:solidFill>
                <a:prstClr val="white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577973" y="5720255"/>
            <a:ext cx="73787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372332" y="5720255"/>
            <a:ext cx="3060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549772" y="5720255"/>
            <a:ext cx="73787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344132" y="5720255"/>
            <a:ext cx="226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689111" y="5729780"/>
            <a:ext cx="82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76815" y="4667961"/>
            <a:ext cx="1888740" cy="2419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algn="ctr"/>
            <a:r>
              <a:rPr lang="fr-FR" sz="1050" b="1" dirty="0">
                <a:solidFill>
                  <a:prstClr val="white"/>
                </a:solidFill>
              </a:rPr>
              <a:t>Expérimentation </a:t>
            </a:r>
            <a:endParaRPr lang="fr-FR" sz="1100" b="1" dirty="0">
              <a:solidFill>
                <a:prstClr val="white"/>
              </a:solidFill>
            </a:endParaRPr>
          </a:p>
        </p:txBody>
      </p:sp>
      <p:sp>
        <p:nvSpPr>
          <p:cNvPr id="31" name="Rectangle avec flèche vers le haut 30"/>
          <p:cNvSpPr/>
          <p:nvPr/>
        </p:nvSpPr>
        <p:spPr>
          <a:xfrm>
            <a:off x="247807" y="5821862"/>
            <a:ext cx="584153" cy="4643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741"/>
            </a:avLst>
          </a:prstGeom>
          <a:noFill/>
          <a:ln w="9525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Janvier 2021</a:t>
            </a:r>
            <a:endParaRPr lang="fr-FR" sz="1100" dirty="0"/>
          </a:p>
        </p:txBody>
      </p:sp>
      <p:sp>
        <p:nvSpPr>
          <p:cNvPr id="32" name="Rectangle avec flèche vers le haut 31"/>
          <p:cNvSpPr/>
          <p:nvPr/>
        </p:nvSpPr>
        <p:spPr>
          <a:xfrm>
            <a:off x="1043729" y="5821862"/>
            <a:ext cx="584153" cy="4643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741"/>
            </a:avLst>
          </a:prstGeom>
          <a:noFill/>
          <a:ln w="9525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Juillet 2021</a:t>
            </a:r>
            <a:endParaRPr lang="fr-FR" sz="1100" dirty="0"/>
          </a:p>
        </p:txBody>
      </p:sp>
      <p:sp>
        <p:nvSpPr>
          <p:cNvPr id="33" name="Rectangle avec flèche vers le haut 32"/>
          <p:cNvSpPr/>
          <p:nvPr/>
        </p:nvSpPr>
        <p:spPr>
          <a:xfrm>
            <a:off x="4141692" y="5821862"/>
            <a:ext cx="584153" cy="4643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741"/>
            </a:avLst>
          </a:prstGeom>
          <a:noFill/>
          <a:ln w="9525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Décembre 2023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endParaRPr lang="fr-FR" sz="1100" dirty="0"/>
          </a:p>
        </p:txBody>
      </p:sp>
      <p:sp>
        <p:nvSpPr>
          <p:cNvPr id="34" name="Rectangle avec flèche vers le haut 33"/>
          <p:cNvSpPr/>
          <p:nvPr/>
        </p:nvSpPr>
        <p:spPr>
          <a:xfrm>
            <a:off x="5023339" y="5821862"/>
            <a:ext cx="584153" cy="4643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741"/>
            </a:avLst>
          </a:prstGeom>
          <a:noFill/>
          <a:ln w="9525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Juin</a:t>
            </a:r>
            <a:b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35" name="Rectangle avec flèche vers le haut 34"/>
          <p:cNvSpPr/>
          <p:nvPr/>
        </p:nvSpPr>
        <p:spPr>
          <a:xfrm>
            <a:off x="7325380" y="5821862"/>
            <a:ext cx="584153" cy="4643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741"/>
            </a:avLst>
          </a:prstGeom>
          <a:noFill/>
          <a:ln w="9525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Décembre 2025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endParaRPr lang="fr-FR" sz="1100" dirty="0"/>
          </a:p>
        </p:txBody>
      </p:sp>
      <p:sp>
        <p:nvSpPr>
          <p:cNvPr id="36" name="Rectangle avec flèche vers le haut 35"/>
          <p:cNvSpPr/>
          <p:nvPr/>
        </p:nvSpPr>
        <p:spPr>
          <a:xfrm>
            <a:off x="8207030" y="5821862"/>
            <a:ext cx="584153" cy="4643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3741"/>
            </a:avLst>
          </a:prstGeom>
          <a:noFill/>
          <a:ln w="9525">
            <a:solidFill>
              <a:srgbClr val="156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Juin </a:t>
            </a:r>
            <a:b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2026</a:t>
            </a:r>
            <a:endParaRPr lang="fr-FR" sz="1100" dirty="0"/>
          </a:p>
        </p:txBody>
      </p:sp>
      <p:sp>
        <p:nvSpPr>
          <p:cNvPr id="37" name="Flèche droite 36"/>
          <p:cNvSpPr/>
          <p:nvPr/>
        </p:nvSpPr>
        <p:spPr>
          <a:xfrm>
            <a:off x="7661990" y="5263175"/>
            <a:ext cx="891602" cy="282981"/>
          </a:xfrm>
          <a:prstGeom prst="rightArrow">
            <a:avLst>
              <a:gd name="adj1" fmla="val 85898"/>
              <a:gd name="adj2" fmla="val 50000"/>
            </a:avLst>
          </a:prstGeom>
          <a:solidFill>
            <a:srgbClr val="1F957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33401" y="5306348"/>
            <a:ext cx="920191" cy="241980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/>
          <a:p>
            <a:pPr lvl="0" algn="ctr"/>
            <a:r>
              <a:rPr lang="fr-FR" sz="1050" b="1" dirty="0">
                <a:solidFill>
                  <a:prstClr val="white"/>
                </a:solidFill>
              </a:rPr>
              <a:t>Evaluation</a:t>
            </a:r>
            <a:endParaRPr lang="fr-FR" sz="1100" b="1" dirty="0">
              <a:solidFill>
                <a:prstClr val="white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104007" y="3790948"/>
            <a:ext cx="1047750" cy="324000"/>
          </a:xfrm>
          <a:prstGeom prst="wedgeRoundRectCallout">
            <a:avLst>
              <a:gd name="adj1" fmla="val -20833"/>
              <a:gd name="adj2" fmla="val 107095"/>
              <a:gd name="adj3" fmla="val 16667"/>
            </a:avLst>
          </a:prstGeom>
          <a:noFill/>
          <a:ln>
            <a:solidFill>
              <a:srgbClr val="1565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fr-FR" sz="1000" b="1" dirty="0">
                <a:solidFill>
                  <a:srgbClr val="156554"/>
                </a:solidFill>
              </a:rPr>
              <a:t>1e inclusion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695700" y="3790948"/>
            <a:ext cx="1044000" cy="324000"/>
          </a:xfrm>
          <a:prstGeom prst="wedgeRoundRectCallout">
            <a:avLst>
              <a:gd name="adj1" fmla="val 22820"/>
              <a:gd name="adj2" fmla="val 101893"/>
              <a:gd name="adj3" fmla="val 16667"/>
            </a:avLst>
          </a:prstGeom>
          <a:noFill/>
          <a:ln>
            <a:solidFill>
              <a:srgbClr val="1565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fr-FR" sz="1000" b="1" dirty="0">
                <a:solidFill>
                  <a:srgbClr val="156554"/>
                </a:solidFill>
              </a:rPr>
              <a:t>Dernière </a:t>
            </a:r>
            <a:br>
              <a:rPr lang="fr-FR" sz="1000" b="1" dirty="0">
                <a:solidFill>
                  <a:srgbClr val="156554"/>
                </a:solidFill>
              </a:rPr>
            </a:br>
            <a:r>
              <a:rPr lang="fr-FR" sz="1000" b="1" dirty="0">
                <a:solidFill>
                  <a:srgbClr val="156554"/>
                </a:solidFill>
              </a:rPr>
              <a:t>inclusion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6838377" y="3790948"/>
            <a:ext cx="1116000" cy="324000"/>
          </a:xfrm>
          <a:prstGeom prst="wedgeRoundRectCallout">
            <a:avLst>
              <a:gd name="adj1" fmla="val 20083"/>
              <a:gd name="adj2" fmla="val 336604"/>
              <a:gd name="adj3" fmla="val 16667"/>
            </a:avLst>
          </a:prstGeom>
          <a:noFill/>
          <a:ln>
            <a:solidFill>
              <a:srgbClr val="1565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fr-FR" sz="1000" b="1" dirty="0">
                <a:solidFill>
                  <a:srgbClr val="156554"/>
                </a:solidFill>
              </a:rPr>
              <a:t>Fin de </a:t>
            </a:r>
            <a:br>
              <a:rPr lang="fr-FR" sz="1000" b="1" dirty="0">
                <a:solidFill>
                  <a:srgbClr val="156554"/>
                </a:solidFill>
              </a:rPr>
            </a:br>
            <a:r>
              <a:rPr lang="fr-FR" sz="1000" b="1" dirty="0">
                <a:solidFill>
                  <a:srgbClr val="156554"/>
                </a:solidFill>
              </a:rPr>
              <a:t>l’expérimentation</a:t>
            </a:r>
          </a:p>
        </p:txBody>
      </p:sp>
      <p:pic>
        <p:nvPicPr>
          <p:cNvPr id="5" name="Audio Recording 30 nov. 2020 à 13:40:01" descr="Audio Recording 30 nov. 2020 à 13:40:01">
            <a:hlinkClick r:id="" action="ppaction://media"/>
            <a:extLst>
              <a:ext uri="{FF2B5EF4-FFF2-40B4-BE49-F238E27FC236}">
                <a16:creationId xmlns:a16="http://schemas.microsoft.com/office/drawing/2014/main" id="{4A009ACF-C740-2340-B590-2862BDA97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61"/>
    </mc:Choice>
    <mc:Fallback xmlns="">
      <p:transition spd="slow" advTm="17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928</Words>
  <Application>Microsoft Macintosh PowerPoint</Application>
  <PresentationFormat>Affichage à l'écran (4:3)</PresentationFormat>
  <Paragraphs>94</Paragraphs>
  <Slides>10</Slides>
  <Notes>1</Notes>
  <HiddenSlides>0</HiddenSlides>
  <MMClips>10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Bliss-Bold</vt:lpstr>
      <vt:lpstr>Bliss-Regular</vt:lpstr>
      <vt:lpstr>Calibri</vt:lpstr>
      <vt:lpstr>Helvetica</vt:lpstr>
      <vt:lpstr>Wingdings</vt:lpstr>
      <vt:lpstr>Thème Office</vt:lpstr>
      <vt:lpstr>Conception personnalisée</vt:lpstr>
      <vt:lpstr>1_Conception personnalisée</vt:lpstr>
      <vt:lpstr>Projet PASSCOG « Parcours Ambulatoires pour SéniorS avec troubles COGnitifs »</vt:lpstr>
      <vt:lpstr>Présentation PowerPoint</vt:lpstr>
      <vt:lpstr>PASSCOG, un projet innovant …</vt:lpstr>
      <vt:lpstr>… pour répondre à deux grands enjeux</vt:lpstr>
      <vt:lpstr>Les objectifs opérationnels innovants de PASSCOG</vt:lpstr>
      <vt:lpstr>Les principaux acteurs de PASSCOG</vt:lpstr>
      <vt:lpstr>L’ambition initiale de PASSCOG : un projet global</vt:lpstr>
      <vt:lpstr>Le projet PASSCOG accepté par le FISS</vt:lpstr>
      <vt:lpstr>Un projet sur 5 ans, en 3 grandes phases</vt:lpstr>
      <vt:lpstr>Ce qu’on espère avoir à la fin de l’expérimentation</vt:lpstr>
    </vt:vector>
  </TitlesOfParts>
  <Company>europa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BOUDON</dc:creator>
  <cp:lastModifiedBy>Clémentine Blakeway</cp:lastModifiedBy>
  <cp:revision>127</cp:revision>
  <dcterms:created xsi:type="dcterms:W3CDTF">2016-05-18T09:05:59Z</dcterms:created>
  <dcterms:modified xsi:type="dcterms:W3CDTF">2020-12-14T14:58:01Z</dcterms:modified>
</cp:coreProperties>
</file>